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187"/>
    <a:srgbClr val="E5EC5E"/>
    <a:srgbClr val="EE8EB3"/>
    <a:srgbClr val="EB7DA7"/>
    <a:srgbClr val="F4B6CE"/>
    <a:srgbClr val="EB74A1"/>
    <a:srgbClr val="E07FEA"/>
    <a:srgbClr val="9C8AEA"/>
    <a:srgbClr val="FFE0CF"/>
    <a:srgbClr val="CC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780" y="23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388781-F5B2-4C92-B2AA-130D1AD3080C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CCDA789-7014-4C6D-BB97-F5405F94FD5A}">
      <dgm:prSet phldrT="[Text]" custT="1"/>
      <dgm:spPr/>
      <dgm:t>
        <a:bodyPr/>
        <a:lstStyle/>
        <a:p>
          <a:pPr>
            <a:buAutoNum type="arabicParenR"/>
          </a:pPr>
          <a:r>
            <a:rPr lang="en-US" sz="2400" dirty="0"/>
            <a:t>Chemically assay a large set of </a:t>
          </a:r>
          <a:r>
            <a:rPr lang="en-US" sz="2400" i="1" dirty="0"/>
            <a:t>Scutellaria </a:t>
          </a:r>
          <a:r>
            <a:rPr lang="en-US" sz="2400" dirty="0"/>
            <a:t>species</a:t>
          </a:r>
        </a:p>
      </dgm:t>
    </dgm:pt>
    <dgm:pt modelId="{7083A511-889D-4C98-ACC6-8DC43ED4E041}" type="parTrans" cxnId="{ED2A62C0-2883-41E5-90FD-ABFF1C2FF368}">
      <dgm:prSet/>
      <dgm:spPr/>
      <dgm:t>
        <a:bodyPr/>
        <a:lstStyle/>
        <a:p>
          <a:endParaRPr lang="en-US"/>
        </a:p>
      </dgm:t>
    </dgm:pt>
    <dgm:pt modelId="{E6D20D99-780F-40C8-8A62-E4C18B715A45}" type="sibTrans" cxnId="{ED2A62C0-2883-41E5-90FD-ABFF1C2FF368}">
      <dgm:prSet/>
      <dgm:spPr/>
      <dgm:t>
        <a:bodyPr/>
        <a:lstStyle/>
        <a:p>
          <a:endParaRPr lang="en-US"/>
        </a:p>
      </dgm:t>
    </dgm:pt>
    <dgm:pt modelId="{4B40F549-C526-424B-9865-B3432BF22D92}">
      <dgm:prSet phldrT="[Text]" custT="1"/>
      <dgm:spPr/>
      <dgm:t>
        <a:bodyPr/>
        <a:lstStyle/>
        <a:p>
          <a:r>
            <a:rPr lang="en-US" sz="2400" dirty="0"/>
            <a:t>Collect genome size data for a subset of species</a:t>
          </a:r>
        </a:p>
      </dgm:t>
    </dgm:pt>
    <dgm:pt modelId="{51057F6A-0C97-4D9A-B1EF-EFBC01DCB123}" type="parTrans" cxnId="{4C660318-2031-4375-A3B6-07C97239BFA4}">
      <dgm:prSet/>
      <dgm:spPr/>
      <dgm:t>
        <a:bodyPr/>
        <a:lstStyle/>
        <a:p>
          <a:endParaRPr lang="en-US"/>
        </a:p>
      </dgm:t>
    </dgm:pt>
    <dgm:pt modelId="{5A720108-95DE-4C23-B255-8E1C04101910}" type="sibTrans" cxnId="{4C660318-2031-4375-A3B6-07C97239BFA4}">
      <dgm:prSet/>
      <dgm:spPr/>
      <dgm:t>
        <a:bodyPr/>
        <a:lstStyle/>
        <a:p>
          <a:endParaRPr lang="en-US"/>
        </a:p>
      </dgm:t>
    </dgm:pt>
    <dgm:pt modelId="{5E7CC603-12DA-4909-A562-251D6C077E22}">
      <dgm:prSet phldrT="[Text]"/>
      <dgm:spPr/>
      <dgm:t>
        <a:bodyPr/>
        <a:lstStyle/>
        <a:p>
          <a:pPr>
            <a:buFont typeface="Calibri" panose="020F0502020204030204" pitchFamily="34" charset="0"/>
            <a:buChar char="-"/>
          </a:pPr>
          <a:r>
            <a:rPr lang="en-US" dirty="0"/>
            <a:t>Compare to phylogenetic data</a:t>
          </a:r>
        </a:p>
      </dgm:t>
    </dgm:pt>
    <dgm:pt modelId="{722E9EFB-BC8C-4197-9FFC-DE80B805C701}" type="parTrans" cxnId="{79004E7D-7EC9-435C-A04B-65D57F7C2040}">
      <dgm:prSet/>
      <dgm:spPr/>
      <dgm:t>
        <a:bodyPr/>
        <a:lstStyle/>
        <a:p>
          <a:endParaRPr lang="en-US"/>
        </a:p>
      </dgm:t>
    </dgm:pt>
    <dgm:pt modelId="{F26AAEA9-32B2-45CA-B36F-907F4D320877}" type="sibTrans" cxnId="{79004E7D-7EC9-435C-A04B-65D57F7C2040}">
      <dgm:prSet/>
      <dgm:spPr/>
      <dgm:t>
        <a:bodyPr/>
        <a:lstStyle/>
        <a:p>
          <a:endParaRPr lang="en-US"/>
        </a:p>
      </dgm:t>
    </dgm:pt>
    <dgm:pt modelId="{0C5921FE-1E23-460E-B91D-5ED74E18509E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phylogenetic data</a:t>
          </a:r>
        </a:p>
      </dgm:t>
    </dgm:pt>
    <dgm:pt modelId="{C830E5C2-DE55-43D3-8E6D-EBFD88E83E72}" type="parTrans" cxnId="{28ACC1D9-2C9F-44BB-A8A0-6C9E89EF1C65}">
      <dgm:prSet/>
      <dgm:spPr/>
      <dgm:t>
        <a:bodyPr/>
        <a:lstStyle/>
        <a:p>
          <a:endParaRPr lang="en-US"/>
        </a:p>
      </dgm:t>
    </dgm:pt>
    <dgm:pt modelId="{8ED1EDC6-75D6-4E3D-AF9D-1FDB1497F97D}" type="sibTrans" cxnId="{28ACC1D9-2C9F-44BB-A8A0-6C9E89EF1C65}">
      <dgm:prSet/>
      <dgm:spPr/>
      <dgm:t>
        <a:bodyPr/>
        <a:lstStyle/>
        <a:p>
          <a:endParaRPr lang="en-US"/>
        </a:p>
      </dgm:t>
    </dgm:pt>
    <dgm:pt modelId="{E066BEE8-3456-40AB-B44A-8C08E9D567F5}">
      <dgm:prSet phldrT="[Text]" custT="1"/>
      <dgm:spPr/>
      <dgm:t>
        <a:bodyPr/>
        <a:lstStyle/>
        <a:p>
          <a:pPr>
            <a:buNone/>
          </a:pPr>
          <a:r>
            <a:rPr lang="en-US" sz="2400" dirty="0"/>
            <a:t>Perform organ-specific chemical profiling on a subset of species</a:t>
          </a:r>
        </a:p>
      </dgm:t>
    </dgm:pt>
    <dgm:pt modelId="{8E710312-F9DA-4A5A-AB3C-7AEBE0CD9530}" type="sibTrans" cxnId="{410E5224-A20E-4CF4-BA54-7458B1E503D3}">
      <dgm:prSet/>
      <dgm:spPr/>
      <dgm:t>
        <a:bodyPr/>
        <a:lstStyle/>
        <a:p>
          <a:endParaRPr lang="en-US"/>
        </a:p>
      </dgm:t>
    </dgm:pt>
    <dgm:pt modelId="{D77DB243-3819-48AF-993B-F1EC43C17F43}" type="parTrans" cxnId="{410E5224-A20E-4CF4-BA54-7458B1E503D3}">
      <dgm:prSet/>
      <dgm:spPr/>
      <dgm:t>
        <a:bodyPr/>
        <a:lstStyle/>
        <a:p>
          <a:endParaRPr lang="en-US"/>
        </a:p>
      </dgm:t>
    </dgm:pt>
    <dgm:pt modelId="{602AE246-504D-47BA-96C6-0CB2B106E8E3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proposed biosynthetic pathway for </a:t>
          </a:r>
          <a:r>
            <a:rPr lang="en-US" i="1" dirty="0"/>
            <a:t>S. baicalensis</a:t>
          </a:r>
          <a:endParaRPr lang="en-US" dirty="0"/>
        </a:p>
      </dgm:t>
    </dgm:pt>
    <dgm:pt modelId="{21196E50-13D3-4659-99AE-005635787FCB}" type="parTrans" cxnId="{7D844FD4-FF98-4D23-8969-664B427281EF}">
      <dgm:prSet/>
      <dgm:spPr/>
      <dgm:t>
        <a:bodyPr/>
        <a:lstStyle/>
        <a:p>
          <a:endParaRPr lang="en-US"/>
        </a:p>
      </dgm:t>
    </dgm:pt>
    <dgm:pt modelId="{49D8C9CA-5F27-4440-884E-6DA965C01BD1}" type="sibTrans" cxnId="{7D844FD4-FF98-4D23-8969-664B427281EF}">
      <dgm:prSet/>
      <dgm:spPr/>
      <dgm:t>
        <a:bodyPr/>
        <a:lstStyle/>
        <a:p>
          <a:endParaRPr lang="en-US"/>
        </a:p>
      </dgm:t>
    </dgm:pt>
    <dgm:pt modelId="{555406AF-30B8-4752-8AFE-AEEACABFBEBF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phylogenetic data</a:t>
          </a:r>
        </a:p>
      </dgm:t>
    </dgm:pt>
    <dgm:pt modelId="{BEA4BB06-5C55-4E62-B469-649B36A28AB2}" type="parTrans" cxnId="{843D1472-E1DD-4EAE-BFF1-FE4A2FF3041B}">
      <dgm:prSet/>
      <dgm:spPr/>
      <dgm:t>
        <a:bodyPr/>
        <a:lstStyle/>
        <a:p>
          <a:endParaRPr lang="en-US"/>
        </a:p>
      </dgm:t>
    </dgm:pt>
    <dgm:pt modelId="{615BEF93-2E19-42D9-9CF1-18BE4215E310}" type="sibTrans" cxnId="{843D1472-E1DD-4EAE-BFF1-FE4A2FF3041B}">
      <dgm:prSet/>
      <dgm:spPr/>
      <dgm:t>
        <a:bodyPr/>
        <a:lstStyle/>
        <a:p>
          <a:endParaRPr lang="en-US"/>
        </a:p>
      </dgm:t>
    </dgm:pt>
    <dgm:pt modelId="{A8E9D321-E615-437F-8799-3AE0A535F053}" type="pres">
      <dgm:prSet presAssocID="{AE388781-F5B2-4C92-B2AA-130D1AD3080C}" presName="linear" presStyleCnt="0">
        <dgm:presLayoutVars>
          <dgm:dir/>
          <dgm:animLvl val="lvl"/>
          <dgm:resizeHandles val="exact"/>
        </dgm:presLayoutVars>
      </dgm:prSet>
      <dgm:spPr/>
    </dgm:pt>
    <dgm:pt modelId="{BCB2D5B7-3E61-4D29-8435-485EFB18975A}" type="pres">
      <dgm:prSet presAssocID="{7CCDA789-7014-4C6D-BB97-F5405F94FD5A}" presName="parentLin" presStyleCnt="0"/>
      <dgm:spPr/>
    </dgm:pt>
    <dgm:pt modelId="{2B74FFF8-D3F2-4C00-87A7-E883D53B95DB}" type="pres">
      <dgm:prSet presAssocID="{7CCDA789-7014-4C6D-BB97-F5405F94FD5A}" presName="parentLeftMargin" presStyleLbl="node1" presStyleIdx="0" presStyleCnt="3"/>
      <dgm:spPr/>
    </dgm:pt>
    <dgm:pt modelId="{6254A2F8-89B7-44F1-9241-EB4C1BDEB541}" type="pres">
      <dgm:prSet presAssocID="{7CCDA789-7014-4C6D-BB97-F5405F94FD5A}" presName="parentText" presStyleLbl="node1" presStyleIdx="0" presStyleCnt="3" custScaleX="116053">
        <dgm:presLayoutVars>
          <dgm:chMax val="0"/>
          <dgm:bulletEnabled val="1"/>
        </dgm:presLayoutVars>
      </dgm:prSet>
      <dgm:spPr/>
    </dgm:pt>
    <dgm:pt modelId="{014916B9-B7CE-478A-8049-0698203C4C81}" type="pres">
      <dgm:prSet presAssocID="{7CCDA789-7014-4C6D-BB97-F5405F94FD5A}" presName="negativeSpace" presStyleCnt="0"/>
      <dgm:spPr/>
    </dgm:pt>
    <dgm:pt modelId="{C128E0F2-1393-4A1A-BAA5-456D9FCE3767}" type="pres">
      <dgm:prSet presAssocID="{7CCDA789-7014-4C6D-BB97-F5405F94FD5A}" presName="childText" presStyleLbl="conFgAcc1" presStyleIdx="0" presStyleCnt="3">
        <dgm:presLayoutVars>
          <dgm:bulletEnabled val="1"/>
        </dgm:presLayoutVars>
      </dgm:prSet>
      <dgm:spPr/>
    </dgm:pt>
    <dgm:pt modelId="{D54E50B2-E475-46BD-8927-A0045822BDA3}" type="pres">
      <dgm:prSet presAssocID="{E6D20D99-780F-40C8-8A62-E4C18B715A45}" presName="spaceBetweenRectangles" presStyleCnt="0"/>
      <dgm:spPr/>
    </dgm:pt>
    <dgm:pt modelId="{687BFAD0-2472-4CD6-8CF8-6BE7E3B359DE}" type="pres">
      <dgm:prSet presAssocID="{E066BEE8-3456-40AB-B44A-8C08E9D567F5}" presName="parentLin" presStyleCnt="0"/>
      <dgm:spPr/>
    </dgm:pt>
    <dgm:pt modelId="{2C6BF50F-EDBF-4C61-8D07-568FA4BF33F0}" type="pres">
      <dgm:prSet presAssocID="{E066BEE8-3456-40AB-B44A-8C08E9D567F5}" presName="parentLeftMargin" presStyleLbl="node1" presStyleIdx="0" presStyleCnt="3"/>
      <dgm:spPr/>
    </dgm:pt>
    <dgm:pt modelId="{ED1815FD-B32F-48D7-9983-B23A0FF4530F}" type="pres">
      <dgm:prSet presAssocID="{E066BEE8-3456-40AB-B44A-8C08E9D567F5}" presName="parentText" presStyleLbl="node1" presStyleIdx="1" presStyleCnt="3" custScaleX="116035">
        <dgm:presLayoutVars>
          <dgm:chMax val="0"/>
          <dgm:bulletEnabled val="1"/>
        </dgm:presLayoutVars>
      </dgm:prSet>
      <dgm:spPr/>
    </dgm:pt>
    <dgm:pt modelId="{F495409E-3BF9-4B20-B194-625922092847}" type="pres">
      <dgm:prSet presAssocID="{E066BEE8-3456-40AB-B44A-8C08E9D567F5}" presName="negativeSpace" presStyleCnt="0"/>
      <dgm:spPr/>
    </dgm:pt>
    <dgm:pt modelId="{D248CB7D-BA4C-4B4F-BCB0-F1304AEDA410}" type="pres">
      <dgm:prSet presAssocID="{E066BEE8-3456-40AB-B44A-8C08E9D567F5}" presName="childText" presStyleLbl="conFgAcc1" presStyleIdx="1" presStyleCnt="3">
        <dgm:presLayoutVars>
          <dgm:bulletEnabled val="1"/>
        </dgm:presLayoutVars>
      </dgm:prSet>
      <dgm:spPr/>
    </dgm:pt>
    <dgm:pt modelId="{6462EED7-A154-43DF-A91D-0752F7DDA686}" type="pres">
      <dgm:prSet presAssocID="{8E710312-F9DA-4A5A-AB3C-7AEBE0CD9530}" presName="spaceBetweenRectangles" presStyleCnt="0"/>
      <dgm:spPr/>
    </dgm:pt>
    <dgm:pt modelId="{30C33C47-2A38-40CB-99E3-95DD1874776F}" type="pres">
      <dgm:prSet presAssocID="{4B40F549-C526-424B-9865-B3432BF22D92}" presName="parentLin" presStyleCnt="0"/>
      <dgm:spPr/>
    </dgm:pt>
    <dgm:pt modelId="{EF11A436-DEF2-4839-886E-FAF1B15B51F9}" type="pres">
      <dgm:prSet presAssocID="{4B40F549-C526-424B-9865-B3432BF22D92}" presName="parentLeftMargin" presStyleLbl="node1" presStyleIdx="1" presStyleCnt="3"/>
      <dgm:spPr/>
    </dgm:pt>
    <dgm:pt modelId="{3246C56E-F350-4861-A5E9-ECA010E87CC7}" type="pres">
      <dgm:prSet presAssocID="{4B40F549-C526-424B-9865-B3432BF22D92}" presName="parentText" presStyleLbl="node1" presStyleIdx="2" presStyleCnt="3" custScaleX="115811">
        <dgm:presLayoutVars>
          <dgm:chMax val="0"/>
          <dgm:bulletEnabled val="1"/>
        </dgm:presLayoutVars>
      </dgm:prSet>
      <dgm:spPr/>
    </dgm:pt>
    <dgm:pt modelId="{3A941088-B430-4C0D-90D1-8373E1F9CDD7}" type="pres">
      <dgm:prSet presAssocID="{4B40F549-C526-424B-9865-B3432BF22D92}" presName="negativeSpace" presStyleCnt="0"/>
      <dgm:spPr/>
    </dgm:pt>
    <dgm:pt modelId="{87188CD5-6CA0-423B-BA1B-B611F36FF59D}" type="pres">
      <dgm:prSet presAssocID="{4B40F549-C526-424B-9865-B3432BF22D9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C660318-2031-4375-A3B6-07C97239BFA4}" srcId="{AE388781-F5B2-4C92-B2AA-130D1AD3080C}" destId="{4B40F549-C526-424B-9865-B3432BF22D92}" srcOrd="2" destOrd="0" parTransId="{51057F6A-0C97-4D9A-B1EF-EFBC01DCB123}" sibTransId="{5A720108-95DE-4C23-B255-8E1C04101910}"/>
    <dgm:cxn modelId="{410E5224-A20E-4CF4-BA54-7458B1E503D3}" srcId="{AE388781-F5B2-4C92-B2AA-130D1AD3080C}" destId="{E066BEE8-3456-40AB-B44A-8C08E9D567F5}" srcOrd="1" destOrd="0" parTransId="{D77DB243-3819-48AF-993B-F1EC43C17F43}" sibTransId="{8E710312-F9DA-4A5A-AB3C-7AEBE0CD9530}"/>
    <dgm:cxn modelId="{BD5E0829-3765-4E3D-8165-3DFF8C03C796}" type="presOf" srcId="{4B40F549-C526-424B-9865-B3432BF22D92}" destId="{EF11A436-DEF2-4839-886E-FAF1B15B51F9}" srcOrd="0" destOrd="0" presId="urn:microsoft.com/office/officeart/2005/8/layout/list1"/>
    <dgm:cxn modelId="{4CE6A831-3799-4B8A-827D-15921DFDC24C}" type="presOf" srcId="{4B40F549-C526-424B-9865-B3432BF22D92}" destId="{3246C56E-F350-4861-A5E9-ECA010E87CC7}" srcOrd="1" destOrd="0" presId="urn:microsoft.com/office/officeart/2005/8/layout/list1"/>
    <dgm:cxn modelId="{9374DF66-D4FC-4EEA-9326-053073768332}" type="presOf" srcId="{5E7CC603-12DA-4909-A562-251D6C077E22}" destId="{C128E0F2-1393-4A1A-BAA5-456D9FCE3767}" srcOrd="0" destOrd="0" presId="urn:microsoft.com/office/officeart/2005/8/layout/list1"/>
    <dgm:cxn modelId="{3C6D1E4A-1172-43DE-8CFD-C535975D3DDA}" type="presOf" srcId="{E066BEE8-3456-40AB-B44A-8C08E9D567F5}" destId="{ED1815FD-B32F-48D7-9983-B23A0FF4530F}" srcOrd="1" destOrd="0" presId="urn:microsoft.com/office/officeart/2005/8/layout/list1"/>
    <dgm:cxn modelId="{1DF4864A-3788-43B1-8A9F-81DA25797051}" type="presOf" srcId="{602AE246-504D-47BA-96C6-0CB2B106E8E3}" destId="{D248CB7D-BA4C-4B4F-BCB0-F1304AEDA410}" srcOrd="0" destOrd="1" presId="urn:microsoft.com/office/officeart/2005/8/layout/list1"/>
    <dgm:cxn modelId="{843D1472-E1DD-4EAE-BFF1-FE4A2FF3041B}" srcId="{4B40F549-C526-424B-9865-B3432BF22D92}" destId="{555406AF-30B8-4752-8AFE-AEEACABFBEBF}" srcOrd="0" destOrd="0" parTransId="{BEA4BB06-5C55-4E62-B469-649B36A28AB2}" sibTransId="{615BEF93-2E19-42D9-9CF1-18BE4215E310}"/>
    <dgm:cxn modelId="{C9C0B05A-56B3-4F88-91FC-89177AF0A60D}" type="presOf" srcId="{AE388781-F5B2-4C92-B2AA-130D1AD3080C}" destId="{A8E9D321-E615-437F-8799-3AE0A535F053}" srcOrd="0" destOrd="0" presId="urn:microsoft.com/office/officeart/2005/8/layout/list1"/>
    <dgm:cxn modelId="{79004E7D-7EC9-435C-A04B-65D57F7C2040}" srcId="{7CCDA789-7014-4C6D-BB97-F5405F94FD5A}" destId="{5E7CC603-12DA-4909-A562-251D6C077E22}" srcOrd="0" destOrd="0" parTransId="{722E9EFB-BC8C-4197-9FFC-DE80B805C701}" sibTransId="{F26AAEA9-32B2-45CA-B36F-907F4D320877}"/>
    <dgm:cxn modelId="{CD57F39D-1932-492C-A1A6-53AA14368434}" type="presOf" srcId="{E066BEE8-3456-40AB-B44A-8C08E9D567F5}" destId="{2C6BF50F-EDBF-4C61-8D07-568FA4BF33F0}" srcOrd="0" destOrd="0" presId="urn:microsoft.com/office/officeart/2005/8/layout/list1"/>
    <dgm:cxn modelId="{61A08AA6-5032-4AFB-9980-0462D18A3681}" type="presOf" srcId="{0C5921FE-1E23-460E-B91D-5ED74E18509E}" destId="{D248CB7D-BA4C-4B4F-BCB0-F1304AEDA410}" srcOrd="0" destOrd="0" presId="urn:microsoft.com/office/officeart/2005/8/layout/list1"/>
    <dgm:cxn modelId="{323EF6B0-DD05-4174-A8C3-7DDDA94EF2B8}" type="presOf" srcId="{7CCDA789-7014-4C6D-BB97-F5405F94FD5A}" destId="{6254A2F8-89B7-44F1-9241-EB4C1BDEB541}" srcOrd="1" destOrd="0" presId="urn:microsoft.com/office/officeart/2005/8/layout/list1"/>
    <dgm:cxn modelId="{62B0DFB4-6CD4-458A-A069-B29693994F77}" type="presOf" srcId="{555406AF-30B8-4752-8AFE-AEEACABFBEBF}" destId="{87188CD5-6CA0-423B-BA1B-B611F36FF59D}" srcOrd="0" destOrd="0" presId="urn:microsoft.com/office/officeart/2005/8/layout/list1"/>
    <dgm:cxn modelId="{ED2A62C0-2883-41E5-90FD-ABFF1C2FF368}" srcId="{AE388781-F5B2-4C92-B2AA-130D1AD3080C}" destId="{7CCDA789-7014-4C6D-BB97-F5405F94FD5A}" srcOrd="0" destOrd="0" parTransId="{7083A511-889D-4C98-ACC6-8DC43ED4E041}" sibTransId="{E6D20D99-780F-40C8-8A62-E4C18B715A45}"/>
    <dgm:cxn modelId="{446295C0-D5CF-4077-BCB0-C9A4F6E74133}" type="presOf" srcId="{7CCDA789-7014-4C6D-BB97-F5405F94FD5A}" destId="{2B74FFF8-D3F2-4C00-87A7-E883D53B95DB}" srcOrd="0" destOrd="0" presId="urn:microsoft.com/office/officeart/2005/8/layout/list1"/>
    <dgm:cxn modelId="{7D844FD4-FF98-4D23-8969-664B427281EF}" srcId="{E066BEE8-3456-40AB-B44A-8C08E9D567F5}" destId="{602AE246-504D-47BA-96C6-0CB2B106E8E3}" srcOrd="1" destOrd="0" parTransId="{21196E50-13D3-4659-99AE-005635787FCB}" sibTransId="{49D8C9CA-5F27-4440-884E-6DA965C01BD1}"/>
    <dgm:cxn modelId="{28ACC1D9-2C9F-44BB-A8A0-6C9E89EF1C65}" srcId="{E066BEE8-3456-40AB-B44A-8C08E9D567F5}" destId="{0C5921FE-1E23-460E-B91D-5ED74E18509E}" srcOrd="0" destOrd="0" parTransId="{C830E5C2-DE55-43D3-8E6D-EBFD88E83E72}" sibTransId="{8ED1EDC6-75D6-4E3D-AF9D-1FDB1497F97D}"/>
    <dgm:cxn modelId="{E535F917-17D4-4BB9-89A6-419D48A0A8BB}" type="presParOf" srcId="{A8E9D321-E615-437F-8799-3AE0A535F053}" destId="{BCB2D5B7-3E61-4D29-8435-485EFB18975A}" srcOrd="0" destOrd="0" presId="urn:microsoft.com/office/officeart/2005/8/layout/list1"/>
    <dgm:cxn modelId="{73F65349-3B47-48B1-870A-FDDF3CC7729C}" type="presParOf" srcId="{BCB2D5B7-3E61-4D29-8435-485EFB18975A}" destId="{2B74FFF8-D3F2-4C00-87A7-E883D53B95DB}" srcOrd="0" destOrd="0" presId="urn:microsoft.com/office/officeart/2005/8/layout/list1"/>
    <dgm:cxn modelId="{4E674B23-D33A-4234-B793-E0E99D49514A}" type="presParOf" srcId="{BCB2D5B7-3E61-4D29-8435-485EFB18975A}" destId="{6254A2F8-89B7-44F1-9241-EB4C1BDEB541}" srcOrd="1" destOrd="0" presId="urn:microsoft.com/office/officeart/2005/8/layout/list1"/>
    <dgm:cxn modelId="{E0BCD7A6-FBC5-478E-B4A3-4B0C3C1664F7}" type="presParOf" srcId="{A8E9D321-E615-437F-8799-3AE0A535F053}" destId="{014916B9-B7CE-478A-8049-0698203C4C81}" srcOrd="1" destOrd="0" presId="urn:microsoft.com/office/officeart/2005/8/layout/list1"/>
    <dgm:cxn modelId="{DA0E8FFF-83FB-4251-9EFC-AA10D05C8C41}" type="presParOf" srcId="{A8E9D321-E615-437F-8799-3AE0A535F053}" destId="{C128E0F2-1393-4A1A-BAA5-456D9FCE3767}" srcOrd="2" destOrd="0" presId="urn:microsoft.com/office/officeart/2005/8/layout/list1"/>
    <dgm:cxn modelId="{D771F253-1303-4020-9C05-938EBCA4D2AA}" type="presParOf" srcId="{A8E9D321-E615-437F-8799-3AE0A535F053}" destId="{D54E50B2-E475-46BD-8927-A0045822BDA3}" srcOrd="3" destOrd="0" presId="urn:microsoft.com/office/officeart/2005/8/layout/list1"/>
    <dgm:cxn modelId="{A164AAD8-09F0-4454-B338-4A193AE82A61}" type="presParOf" srcId="{A8E9D321-E615-437F-8799-3AE0A535F053}" destId="{687BFAD0-2472-4CD6-8CF8-6BE7E3B359DE}" srcOrd="4" destOrd="0" presId="urn:microsoft.com/office/officeart/2005/8/layout/list1"/>
    <dgm:cxn modelId="{F20A1338-81C1-4E42-9351-A6705F2DFF39}" type="presParOf" srcId="{687BFAD0-2472-4CD6-8CF8-6BE7E3B359DE}" destId="{2C6BF50F-EDBF-4C61-8D07-568FA4BF33F0}" srcOrd="0" destOrd="0" presId="urn:microsoft.com/office/officeart/2005/8/layout/list1"/>
    <dgm:cxn modelId="{E556B63B-259E-4A68-9B01-BD2DBE78BF44}" type="presParOf" srcId="{687BFAD0-2472-4CD6-8CF8-6BE7E3B359DE}" destId="{ED1815FD-B32F-48D7-9983-B23A0FF4530F}" srcOrd="1" destOrd="0" presId="urn:microsoft.com/office/officeart/2005/8/layout/list1"/>
    <dgm:cxn modelId="{1FEA0949-5AAD-4050-8917-2A1358822950}" type="presParOf" srcId="{A8E9D321-E615-437F-8799-3AE0A535F053}" destId="{F495409E-3BF9-4B20-B194-625922092847}" srcOrd="5" destOrd="0" presId="urn:microsoft.com/office/officeart/2005/8/layout/list1"/>
    <dgm:cxn modelId="{036E7613-803D-4881-B2CB-415CFC7BC1A4}" type="presParOf" srcId="{A8E9D321-E615-437F-8799-3AE0A535F053}" destId="{D248CB7D-BA4C-4B4F-BCB0-F1304AEDA410}" srcOrd="6" destOrd="0" presId="urn:microsoft.com/office/officeart/2005/8/layout/list1"/>
    <dgm:cxn modelId="{E7ECB046-694A-410D-A685-0AD95D79B646}" type="presParOf" srcId="{A8E9D321-E615-437F-8799-3AE0A535F053}" destId="{6462EED7-A154-43DF-A91D-0752F7DDA686}" srcOrd="7" destOrd="0" presId="urn:microsoft.com/office/officeart/2005/8/layout/list1"/>
    <dgm:cxn modelId="{7C71E982-9A65-4FA2-A35B-95680C7C183D}" type="presParOf" srcId="{A8E9D321-E615-437F-8799-3AE0A535F053}" destId="{30C33C47-2A38-40CB-99E3-95DD1874776F}" srcOrd="8" destOrd="0" presId="urn:microsoft.com/office/officeart/2005/8/layout/list1"/>
    <dgm:cxn modelId="{93C87694-9BC9-4C8C-BB84-68BF87245194}" type="presParOf" srcId="{30C33C47-2A38-40CB-99E3-95DD1874776F}" destId="{EF11A436-DEF2-4839-886E-FAF1B15B51F9}" srcOrd="0" destOrd="0" presId="urn:microsoft.com/office/officeart/2005/8/layout/list1"/>
    <dgm:cxn modelId="{740B7DBF-9EEA-4B3E-8CBE-C75BC020E118}" type="presParOf" srcId="{30C33C47-2A38-40CB-99E3-95DD1874776F}" destId="{3246C56E-F350-4861-A5E9-ECA010E87CC7}" srcOrd="1" destOrd="0" presId="urn:microsoft.com/office/officeart/2005/8/layout/list1"/>
    <dgm:cxn modelId="{FFADFC20-68DE-4BCB-A665-CEA70D51BF88}" type="presParOf" srcId="{A8E9D321-E615-437F-8799-3AE0A535F053}" destId="{3A941088-B430-4C0D-90D1-8373E1F9CDD7}" srcOrd="9" destOrd="0" presId="urn:microsoft.com/office/officeart/2005/8/layout/list1"/>
    <dgm:cxn modelId="{59458B62-DE02-4A9B-B149-0708EFFCE490}" type="presParOf" srcId="{A8E9D321-E615-437F-8799-3AE0A535F053}" destId="{87188CD5-6CA0-423B-BA1B-B611F36FF5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0F2-1393-4A1A-BAA5-456D9FCE3767}">
      <dsp:nvSpPr>
        <dsp:cNvPr id="0" name=""/>
        <dsp:cNvSpPr/>
      </dsp:nvSpPr>
      <dsp:spPr>
        <a:xfrm>
          <a:off x="0" y="349597"/>
          <a:ext cx="10515600" cy="9355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" panose="020F0502020204030204" pitchFamily="34" charset="0"/>
            <a:buChar char="-"/>
          </a:pPr>
          <a:r>
            <a:rPr lang="en-US" sz="2200" kern="1200" dirty="0"/>
            <a:t>Compare to phylogenetic data</a:t>
          </a:r>
        </a:p>
      </dsp:txBody>
      <dsp:txXfrm>
        <a:off x="0" y="349597"/>
        <a:ext cx="10515600" cy="935550"/>
      </dsp:txXfrm>
    </dsp:sp>
    <dsp:sp modelId="{6254A2F8-89B7-44F1-9241-EB4C1BDEB541}">
      <dsp:nvSpPr>
        <dsp:cNvPr id="0" name=""/>
        <dsp:cNvSpPr/>
      </dsp:nvSpPr>
      <dsp:spPr>
        <a:xfrm>
          <a:off x="525780" y="24877"/>
          <a:ext cx="8542568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Chemically assay a large set of </a:t>
          </a:r>
          <a:r>
            <a:rPr lang="en-US" sz="2400" i="1" kern="1200" dirty="0"/>
            <a:t>Scutellaria </a:t>
          </a:r>
          <a:r>
            <a:rPr lang="en-US" sz="2400" kern="1200" dirty="0"/>
            <a:t>species</a:t>
          </a:r>
        </a:p>
      </dsp:txBody>
      <dsp:txXfrm>
        <a:off x="557483" y="56580"/>
        <a:ext cx="8479162" cy="586034"/>
      </dsp:txXfrm>
    </dsp:sp>
    <dsp:sp modelId="{D248CB7D-BA4C-4B4F-BCB0-F1304AEDA410}">
      <dsp:nvSpPr>
        <dsp:cNvPr id="0" name=""/>
        <dsp:cNvSpPr/>
      </dsp:nvSpPr>
      <dsp:spPr>
        <a:xfrm>
          <a:off x="0" y="1728667"/>
          <a:ext cx="10515600" cy="128204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phylogenetic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proposed biosynthetic pathway for </a:t>
          </a:r>
          <a:r>
            <a:rPr lang="en-US" sz="2200" i="1" kern="1200" dirty="0"/>
            <a:t>S. baicalensis</a:t>
          </a:r>
          <a:endParaRPr lang="en-US" sz="2200" kern="1200" dirty="0"/>
        </a:p>
      </dsp:txBody>
      <dsp:txXfrm>
        <a:off x="0" y="1728667"/>
        <a:ext cx="10515600" cy="1282049"/>
      </dsp:txXfrm>
    </dsp:sp>
    <dsp:sp modelId="{ED1815FD-B32F-48D7-9983-B23A0FF4530F}">
      <dsp:nvSpPr>
        <dsp:cNvPr id="0" name=""/>
        <dsp:cNvSpPr/>
      </dsp:nvSpPr>
      <dsp:spPr>
        <a:xfrm>
          <a:off x="525780" y="1403947"/>
          <a:ext cx="8541243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Perform organ-specific chemical profiling on a subset of species</a:t>
          </a:r>
        </a:p>
      </dsp:txBody>
      <dsp:txXfrm>
        <a:off x="557483" y="1435650"/>
        <a:ext cx="8477837" cy="586034"/>
      </dsp:txXfrm>
    </dsp:sp>
    <dsp:sp modelId="{87188CD5-6CA0-423B-BA1B-B611F36FF59D}">
      <dsp:nvSpPr>
        <dsp:cNvPr id="0" name=""/>
        <dsp:cNvSpPr/>
      </dsp:nvSpPr>
      <dsp:spPr>
        <a:xfrm>
          <a:off x="0" y="3454237"/>
          <a:ext cx="10515600" cy="9355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phylogenetic data</a:t>
          </a:r>
        </a:p>
      </dsp:txBody>
      <dsp:txXfrm>
        <a:off x="0" y="3454237"/>
        <a:ext cx="10515600" cy="935550"/>
      </dsp:txXfrm>
    </dsp:sp>
    <dsp:sp modelId="{3246C56E-F350-4861-A5E9-ECA010E87CC7}">
      <dsp:nvSpPr>
        <dsp:cNvPr id="0" name=""/>
        <dsp:cNvSpPr/>
      </dsp:nvSpPr>
      <dsp:spPr>
        <a:xfrm>
          <a:off x="525780" y="3129517"/>
          <a:ext cx="8524755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genome size data for a subset of species</a:t>
          </a:r>
        </a:p>
      </dsp:txBody>
      <dsp:txXfrm>
        <a:off x="557483" y="3161220"/>
        <a:ext cx="8461349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D0A2-347D-43C8-8533-8717612C3922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167-793E-4882-99EC-E4B2E5133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FAF7-D449-4DA2-A7D4-1C340F92A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58B0-E782-45F4-9BA2-9369F756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C22-D2BE-489A-8649-46E98B6D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757E-D7B6-4482-8E33-93DA45EA9732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31C4-3ED1-42D9-A9B1-1DDA622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4B7-09CC-42E1-97A5-56389BD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539-046B-48F3-9C89-34F9E071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FF896-68D8-41C5-AC8A-FB7516A3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81C8-5B52-4362-8E3E-4403172C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13E4-EA66-4778-A81B-1150177EFC08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CE82-7B33-4A9F-B2A4-1F5C4AD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580-C42E-488B-B171-952EF61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9D60-55B8-4FE5-AFDE-36B06C6FA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0F84-DC38-446F-A23D-718CAB0D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139F-6E0C-4C5A-A004-25DA8EDE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C41-CD69-48BC-B1CE-04BED9A992D5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E20B-77FA-4DDA-95E1-DA61CC9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431-AB21-4627-970F-0F36B48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0C14-0108-445F-A021-AD6FA94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A629-3093-4552-8A40-D932A56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45B7-C652-4F34-99C0-7020C718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DC991-4736-4A5A-831E-360A8FCF613D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56CC-EFC7-44FF-86B4-4B2AD08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092-599E-4946-B313-E1C9EDE2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9D-C6B7-4862-B77C-A0C1A58E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B55F-259E-47F1-A36E-0CA88B40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987E-3036-4E07-8042-128FDB1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724F-F68C-43CA-94F1-728F6E622115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DCC-4D81-42A7-A336-81AD1FD8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B1B8-134F-4184-9412-0196401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BE8-090C-417E-9F8F-903C8171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376-4ABF-4DF3-854B-DD26F47D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20A9-4FBD-4E8C-9322-76D54C0F8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3C5DE-0BFF-495B-8563-3F5E303D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63C4-7601-43B1-9AD3-470FD60DB335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BC340-E2CB-4671-A8E7-0766CF88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2397-4983-438B-9735-9A6EDDA4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9E7-1F7D-425A-A9CC-B5A3B89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7F2D-E33F-4802-8D46-62827AF2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3B933-903C-44A0-8CDD-9E04EDA0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6E88-357C-4AC0-BD29-0DB9ED48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736E-DB63-46A3-8336-FC0957FC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FEBA6-93EF-4857-BA7F-52FD1BD8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4AC8-A71E-427B-AD57-74354F0E1838}" type="datetime1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FDBD-1B0A-4428-9FE2-591DAB2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64D14-D74D-4787-8D5F-CD14CF0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0F0-32CB-47ED-AE30-0E607B8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E0D4-48F8-4266-8E95-76E564C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1AB-E050-4059-9404-CF7497FF3B44}" type="datetime1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7BE0C-8440-48CA-8037-73EA2BD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0EE1-E29E-46FC-88BF-01F48538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B462-E9A7-4367-AD14-DE3A843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1DB7-7B6F-4C6A-9AB0-AA23E2ABEAE9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14B6-F096-4E27-BEBB-4149182E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60C0-744E-4DF5-B19A-36D2B43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0C9-B820-44B7-A653-C51BDCC2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4737-03C4-4D07-8FA6-6F908E71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88D1-F358-4C2D-9882-C194B066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8CC4-8DCD-45DB-9D4B-C74018D6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485-FB6C-45B8-A6E1-05099BDD82AE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74AD-41F0-455A-B9F3-6E3A47A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CA5C-B290-4F8F-B2B3-B004D373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A1E-587E-4CB9-ACBC-7674D528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4B62-F068-427D-A375-C9C89BB8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0E1CE-3DF3-40D0-9A45-B2450908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C26EC-A370-48F5-9665-25E77AD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5FB5-A702-4552-82E2-DB499F653CF6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15B3-3E01-45BF-BAE6-AEA6799F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D91A-9520-4B87-A5AF-92997934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2F2B3-65AC-4EAF-902E-29E141B2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0CE7-4C9F-4905-AB1D-07B67B84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AB96-EBA3-47B7-8D66-E58A7ABE1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A69E-B9C7-4456-A05C-C78C15C47F19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E289-1BED-44CE-AE86-BA86AC7A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5571-0C89-4407-A275-C8703FB0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FB7-13F4-4447-9C64-B655223C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09" y="2235200"/>
            <a:ext cx="7609615" cy="1854200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An analysis of phytochemical diversity in </a:t>
            </a:r>
            <a:r>
              <a:rPr lang="en-US" sz="4800" i="1" dirty="0"/>
              <a:t>Scutellaria </a:t>
            </a:r>
            <a:r>
              <a:rPr lang="en-US" sz="4800" dirty="0"/>
              <a:t>to identify species with medicinal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502EB-7151-41D3-9B53-E5383DDD3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910" y="4089400"/>
            <a:ext cx="7609614" cy="2175933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70000"/>
              </a:lnSpc>
            </a:pPr>
            <a:r>
              <a:rPr lang="en-US" sz="8000" dirty="0"/>
              <a:t>Bryce Askey</a:t>
            </a:r>
            <a:r>
              <a:rPr lang="en-US" sz="8000" baseline="30000" dirty="0"/>
              <a:t>1</a:t>
            </a:r>
            <a:r>
              <a:rPr lang="en-US" sz="8000" dirty="0"/>
              <a:t>, Yeong Hun Song</a:t>
            </a:r>
            <a:r>
              <a:rPr lang="en-US" sz="8000" baseline="30000" dirty="0"/>
              <a:t>1</a:t>
            </a:r>
            <a:r>
              <a:rPr lang="en-US" sz="8000" dirty="0"/>
              <a:t>, </a:t>
            </a:r>
            <a:r>
              <a:rPr lang="en-US" sz="8000" dirty="0" err="1"/>
              <a:t>Yoonkyung</a:t>
            </a:r>
            <a:r>
              <a:rPr lang="en-US" sz="8000" dirty="0"/>
              <a:t> Lee</a:t>
            </a:r>
            <a:r>
              <a:rPr lang="en-US" sz="8000" baseline="30000" dirty="0"/>
              <a:t>2</a:t>
            </a:r>
            <a:r>
              <a:rPr lang="en-US" sz="8000" dirty="0"/>
              <a:t>, Ru Dai</a:t>
            </a:r>
            <a:r>
              <a:rPr lang="en-US" sz="8000" baseline="30000" dirty="0"/>
              <a:t>1</a:t>
            </a:r>
            <a:r>
              <a:rPr lang="en-US" sz="8000" dirty="0"/>
              <a:t>, Tong Geon Lee</a:t>
            </a:r>
            <a:r>
              <a:rPr lang="en-US" sz="8000" baseline="30000" dirty="0"/>
              <a:t>1,3,4</a:t>
            </a:r>
            <a:r>
              <a:rPr lang="en-US" sz="8000" dirty="0"/>
              <a:t>, </a:t>
            </a:r>
            <a:r>
              <a:rPr lang="en-US" sz="8000" dirty="0" err="1"/>
              <a:t>Sangtae</a:t>
            </a:r>
            <a:r>
              <a:rPr lang="en-US" sz="8000" dirty="0"/>
              <a:t> Kim</a:t>
            </a:r>
            <a:r>
              <a:rPr lang="en-US" sz="8000" baseline="30000" dirty="0"/>
              <a:t>2</a:t>
            </a:r>
            <a:r>
              <a:rPr lang="en-US" sz="8000" dirty="0"/>
              <a:t>, and Jeongim Kim</a:t>
            </a:r>
            <a:r>
              <a:rPr lang="en-US" sz="8000" baseline="30000" dirty="0"/>
              <a:t>1,3</a:t>
            </a:r>
            <a:endParaRPr lang="en-US" sz="8000" dirty="0"/>
          </a:p>
          <a:p>
            <a:pPr algn="l"/>
            <a:r>
              <a:rPr lang="en-US" sz="5600" baseline="30000" dirty="0"/>
              <a:t>1</a:t>
            </a:r>
            <a:r>
              <a:rPr lang="en-US" sz="5600" dirty="0"/>
              <a:t>Horticultural Sciences Department, University of Florida, Gainesville, FL, USA</a:t>
            </a:r>
          </a:p>
          <a:p>
            <a:pPr algn="l"/>
            <a:r>
              <a:rPr lang="en-US" sz="5600" baseline="30000" dirty="0"/>
              <a:t>2</a:t>
            </a:r>
            <a:r>
              <a:rPr lang="en-US" sz="5600" dirty="0"/>
              <a:t>Department of Biology, </a:t>
            </a:r>
            <a:r>
              <a:rPr lang="en-US" sz="5600" dirty="0" err="1"/>
              <a:t>Sungshin</a:t>
            </a:r>
            <a:r>
              <a:rPr lang="en-US" sz="5600" dirty="0"/>
              <a:t> Women’s University, Seoul, Republic of Korea</a:t>
            </a:r>
          </a:p>
          <a:p>
            <a:pPr algn="l"/>
            <a:r>
              <a:rPr lang="en-US" sz="5600" baseline="30000" dirty="0"/>
              <a:t>3</a:t>
            </a:r>
            <a:r>
              <a:rPr lang="en-US" sz="5600" dirty="0"/>
              <a:t>Plant Molecular and Cellular Biology Graduate Program, University of Florida, Gainesville, FL, USA</a:t>
            </a:r>
          </a:p>
          <a:p>
            <a:pPr algn="l"/>
            <a:r>
              <a:rPr lang="en-US" sz="5600" baseline="30000" dirty="0"/>
              <a:t>4</a:t>
            </a:r>
            <a:r>
              <a:rPr lang="en-US" sz="5600" dirty="0"/>
              <a:t>Gulf Coast Research and Education Center, University of Florida, Wimauma, FL, USA</a:t>
            </a:r>
          </a:p>
          <a:p>
            <a:pPr algn="l"/>
            <a:endParaRPr lang="en-US" dirty="0"/>
          </a:p>
        </p:txBody>
      </p:sp>
      <p:pic>
        <p:nvPicPr>
          <p:cNvPr id="13" name="Picture 12" descr="A close up of green grass&#10;&#10;Description automatically generated">
            <a:extLst>
              <a:ext uri="{FF2B5EF4-FFF2-40B4-BE49-F238E27FC236}">
                <a16:creationId xmlns:a16="http://schemas.microsoft.com/office/drawing/2014/main" id="{2E37E3E8-A2C5-427A-B5DC-8A98C971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9F190-19CE-4F79-9D60-7FE45943AB47}"/>
              </a:ext>
            </a:extLst>
          </p:cNvPr>
          <p:cNvSpPr txBox="1"/>
          <p:nvPr/>
        </p:nvSpPr>
        <p:spPr>
          <a:xfrm>
            <a:off x="9961196" y="6488668"/>
            <a:ext cx="22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Scutellaria </a:t>
            </a:r>
            <a:r>
              <a:rPr lang="en-US" i="1" dirty="0" err="1">
                <a:solidFill>
                  <a:schemeClr val="bg1"/>
                </a:solidFill>
              </a:rPr>
              <a:t>dependens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1F2402-9240-4C4D-8016-F66511D8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9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3D6A-A1FE-4487-865F-908CB08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i="1" dirty="0"/>
              <a:t>S. baicalensis </a:t>
            </a:r>
            <a:r>
              <a:rPr lang="en-US" dirty="0"/>
              <a:t>biosynthetic pathway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2BCC-C472-4269-B690-A85AEF2D21BA}"/>
              </a:ext>
            </a:extLst>
          </p:cNvPr>
          <p:cNvSpPr txBox="1"/>
          <p:nvPr/>
        </p:nvSpPr>
        <p:spPr>
          <a:xfrm>
            <a:off x="999067" y="3429000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Phenylalanine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EC152-4083-47F1-811A-7AAA3A458F9F}"/>
              </a:ext>
            </a:extLst>
          </p:cNvPr>
          <p:cNvSpPr txBox="1"/>
          <p:nvPr/>
        </p:nvSpPr>
        <p:spPr>
          <a:xfrm>
            <a:off x="3031067" y="342900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Cinnamic acid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374F6-C829-4F0A-8701-D3D0920BAA77}"/>
              </a:ext>
            </a:extLst>
          </p:cNvPr>
          <p:cNvSpPr txBox="1"/>
          <p:nvPr/>
        </p:nvSpPr>
        <p:spPr>
          <a:xfrm>
            <a:off x="3031067" y="2375178"/>
            <a:ext cx="13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4-coumarate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767E6-7100-4C0F-BAA4-1A600B8ABC74}"/>
              </a:ext>
            </a:extLst>
          </p:cNvPr>
          <p:cNvSpPr txBox="1"/>
          <p:nvPr/>
        </p:nvSpPr>
        <p:spPr>
          <a:xfrm>
            <a:off x="3031067" y="4482822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Cinnamoyl-CoA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178DC-F702-460D-8056-AC6FD80C3ED6}"/>
              </a:ext>
            </a:extLst>
          </p:cNvPr>
          <p:cNvSpPr txBox="1"/>
          <p:nvPr/>
        </p:nvSpPr>
        <p:spPr>
          <a:xfrm>
            <a:off x="5282924" y="4482822"/>
            <a:ext cx="8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Chrysin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D5EC7-1DD9-4721-8031-6B97EB941D38}"/>
              </a:ext>
            </a:extLst>
          </p:cNvPr>
          <p:cNvSpPr txBox="1"/>
          <p:nvPr/>
        </p:nvSpPr>
        <p:spPr>
          <a:xfrm>
            <a:off x="5112685" y="2375178"/>
            <a:ext cx="101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Apigenin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AB897-99B6-4BE9-8F2C-8F86D2D155B8}"/>
              </a:ext>
            </a:extLst>
          </p:cNvPr>
          <p:cNvSpPr txBox="1"/>
          <p:nvPr/>
        </p:nvSpPr>
        <p:spPr>
          <a:xfrm>
            <a:off x="6910022" y="2375178"/>
            <a:ext cx="128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Scutellarein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660C4-63C2-4BD1-99F1-B9B8EA59163C}"/>
              </a:ext>
            </a:extLst>
          </p:cNvPr>
          <p:cNvSpPr txBox="1"/>
          <p:nvPr/>
        </p:nvSpPr>
        <p:spPr>
          <a:xfrm>
            <a:off x="8806555" y="23751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Hispidulin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05C71-AFB0-42C9-BE71-B5BB457A22A5}"/>
              </a:ext>
            </a:extLst>
          </p:cNvPr>
          <p:cNvSpPr txBox="1"/>
          <p:nvPr/>
        </p:nvSpPr>
        <p:spPr>
          <a:xfrm>
            <a:off x="10354719" y="2375178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HispidulinG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F7D798-F92F-4C90-B73E-7E43996E9F83}"/>
              </a:ext>
            </a:extLst>
          </p:cNvPr>
          <p:cNvSpPr txBox="1"/>
          <p:nvPr/>
        </p:nvSpPr>
        <p:spPr>
          <a:xfrm>
            <a:off x="6910022" y="1663601"/>
            <a:ext cx="117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Scutellarin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74044-956F-4970-BD81-3B687D8A7758}"/>
              </a:ext>
            </a:extLst>
          </p:cNvPr>
          <p:cNvSpPr txBox="1"/>
          <p:nvPr/>
        </p:nvSpPr>
        <p:spPr>
          <a:xfrm>
            <a:off x="6863887" y="3928825"/>
            <a:ext cx="102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Baicalein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A32AF-79D3-4DCF-95C1-2F630301167D}"/>
              </a:ext>
            </a:extLst>
          </p:cNvPr>
          <p:cNvSpPr txBox="1"/>
          <p:nvPr/>
        </p:nvSpPr>
        <p:spPr>
          <a:xfrm>
            <a:off x="8867586" y="3559493"/>
            <a:ext cx="114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Oroxylin</a:t>
            </a:r>
            <a:r>
              <a:rPr lang="en-US" dirty="0"/>
              <a:t>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4194C-2413-407B-B16B-1BEFB6B1C29F}"/>
              </a:ext>
            </a:extLst>
          </p:cNvPr>
          <p:cNvSpPr txBox="1"/>
          <p:nvPr/>
        </p:nvSpPr>
        <p:spPr>
          <a:xfrm>
            <a:off x="10470328" y="3559493"/>
            <a:ext cx="14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Oroxyloside</a:t>
            </a:r>
            <a:r>
              <a:rPr lang="en-US" dirty="0"/>
              <a:t>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9EAC30-3C9C-4770-A7DE-9047B6700E5E}"/>
              </a:ext>
            </a:extLst>
          </p:cNvPr>
          <p:cNvSpPr txBox="1"/>
          <p:nvPr/>
        </p:nvSpPr>
        <p:spPr>
          <a:xfrm>
            <a:off x="8627916" y="4298156"/>
            <a:ext cx="90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Baicalin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F08D8A-53A8-4169-B392-1DE2FC043360}"/>
              </a:ext>
            </a:extLst>
          </p:cNvPr>
          <p:cNvSpPr txBox="1"/>
          <p:nvPr/>
        </p:nvSpPr>
        <p:spPr>
          <a:xfrm>
            <a:off x="6921595" y="5054627"/>
            <a:ext cx="134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Norwogonin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EF8D2E-26B5-4651-9E93-90C74FA69D2E}"/>
              </a:ext>
            </a:extLst>
          </p:cNvPr>
          <p:cNvSpPr txBox="1"/>
          <p:nvPr/>
        </p:nvSpPr>
        <p:spPr>
          <a:xfrm>
            <a:off x="8576621" y="5113139"/>
            <a:ext cx="102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Wogonin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1B77E8-04D4-4575-8CCB-591313D3BD3C}"/>
              </a:ext>
            </a:extLst>
          </p:cNvPr>
          <p:cNvSpPr txBox="1"/>
          <p:nvPr/>
        </p:nvSpPr>
        <p:spPr>
          <a:xfrm>
            <a:off x="10326018" y="5113139"/>
            <a:ext cx="135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Wogonoside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9B84476D-750B-4B2D-B9C0-039FDB14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60714-373C-4691-9803-564043B1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1478F-D2FF-4158-9F2E-56F98F740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06C40-A044-4687-858E-B2F1C17B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3AB3AA-B398-4640-966C-A46A81F89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770"/>
              </p:ext>
            </p:extLst>
          </p:nvPr>
        </p:nvGraphicFramePr>
        <p:xfrm>
          <a:off x="838200" y="511403"/>
          <a:ext cx="10515600" cy="5755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222">
                  <a:extLst>
                    <a:ext uri="{9D8B030D-6E8A-4147-A177-3AD203B41FA5}">
                      <a16:colId xmlns:a16="http://schemas.microsoft.com/office/drawing/2014/main" val="2029667026"/>
                    </a:ext>
                  </a:extLst>
                </a:gridCol>
                <a:gridCol w="2402016">
                  <a:extLst>
                    <a:ext uri="{9D8B030D-6E8A-4147-A177-3AD203B41FA5}">
                      <a16:colId xmlns:a16="http://schemas.microsoft.com/office/drawing/2014/main" val="2119709971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1474592217"/>
                    </a:ext>
                  </a:extLst>
                </a:gridCol>
                <a:gridCol w="2872305">
                  <a:extLst>
                    <a:ext uri="{9D8B030D-6E8A-4147-A177-3AD203B41FA5}">
                      <a16:colId xmlns:a16="http://schemas.microsoft.com/office/drawing/2014/main" val="776672612"/>
                    </a:ext>
                  </a:extLst>
                </a:gridCol>
              </a:tblGrid>
              <a:tr h="390774">
                <a:tc row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Estimated genome size 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 number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6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in this study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49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baicalensis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83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(Zhao et al., 2019)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(Zhao et al., 2019)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06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(Cole et al., 2008)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strigillosa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62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dependens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98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coccinea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3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barbata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 (Xu et al., 2020)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26 (Xu et al., 2020)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insignis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7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racemosa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 (Cole et al., 2008)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(Cole et al., 2008)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16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arenicola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4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havanensis</a:t>
                      </a: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E8E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76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altissima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84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tournefortii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35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leonardii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4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pekenensis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 (Lee &amp; Kim, 2017)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283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56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7FFC-CE0F-4EE3-B047-6BDC1FBD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73B-92EE-45C3-94E2-DFD1C100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310D-F3EF-4E2A-B947-92ACD1A4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9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66611-9CA6-4423-B79C-14BE9403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A6A46-A17B-4F5D-B2FD-3D22851C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F9FA1-9F0C-4B0E-90F6-0B0ECC97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6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967-BFEE-4B4A-B65F-3B8466F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539F-9C49-4B6E-8AE5-1D0F2552A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39B1-4165-4EC9-9BF5-8142F95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7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795-12F7-4CBE-9548-11B9C2EF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Introduction to the </a:t>
            </a:r>
            <a:r>
              <a:rPr lang="en-US" i="1" dirty="0"/>
              <a:t>Scutellaria </a:t>
            </a:r>
            <a:r>
              <a:rPr lang="en-US" dirty="0"/>
              <a:t>genus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9140-42D4-49C4-BE51-9BB11A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897" cy="4667250"/>
          </a:xfrm>
        </p:spPr>
        <p:txBody>
          <a:bodyPr>
            <a:normAutofit/>
          </a:bodyPr>
          <a:lstStyle/>
          <a:p>
            <a:r>
              <a:rPr lang="en-US" dirty="0"/>
              <a:t>Part of the Lamiaceae family</a:t>
            </a:r>
          </a:p>
          <a:p>
            <a:r>
              <a:rPr lang="en-US" dirty="0"/>
              <a:t>Rich in medicinal flavonoids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Several species more well-studied because of their medicinal uses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9E0C6-2F76-4168-BD65-E8B0CECC68BD}"/>
              </a:ext>
            </a:extLst>
          </p:cNvPr>
          <p:cNvGrpSpPr/>
          <p:nvPr/>
        </p:nvGrpSpPr>
        <p:grpSpPr>
          <a:xfrm>
            <a:off x="6906542" y="1825625"/>
            <a:ext cx="2681342" cy="2337745"/>
            <a:chOff x="4818055" y="139923"/>
            <a:chExt cx="1435291" cy="1251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0862C-44E8-4AB4-A0E4-9398C3A10AA4}"/>
                </a:ext>
              </a:extLst>
            </p:cNvPr>
            <p:cNvSpPr txBox="1"/>
            <p:nvPr/>
          </p:nvSpPr>
          <p:spPr>
            <a:xfrm>
              <a:off x="5295700" y="1210067"/>
              <a:ext cx="685082" cy="181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9" name="Picture 8" descr="A close up of a flower&#10;&#10;Description automatically generated">
              <a:extLst>
                <a:ext uri="{FF2B5EF4-FFF2-40B4-BE49-F238E27FC236}">
                  <a16:creationId xmlns:a16="http://schemas.microsoft.com/office/drawing/2014/main" id="{448E6D7C-92D2-4AE3-8A41-C84E2796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8" t="10269" r="23977"/>
            <a:stretch/>
          </p:blipFill>
          <p:spPr>
            <a:xfrm>
              <a:off x="5609659" y="318831"/>
              <a:ext cx="643687" cy="74566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BD777-F7A6-49BF-B9EC-8FD0969108BB}"/>
                </a:ext>
              </a:extLst>
            </p:cNvPr>
            <p:cNvGrpSpPr/>
            <p:nvPr/>
          </p:nvGrpSpPr>
          <p:grpSpPr>
            <a:xfrm>
              <a:off x="4818055" y="139923"/>
              <a:ext cx="751147" cy="1057433"/>
              <a:chOff x="4966879" y="270830"/>
              <a:chExt cx="751147" cy="1057433"/>
            </a:xfrm>
          </p:grpSpPr>
          <p:pic>
            <p:nvPicPr>
              <p:cNvPr id="11" name="Picture 1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38AEB487-56C2-4180-96BD-C25E7F2EB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4966879" y="27083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5F2ACF-EB8A-4FAD-8609-19ADA5AC3488}"/>
                  </a:ext>
                </a:extLst>
              </p:cNvPr>
              <p:cNvSpPr/>
              <p:nvPr/>
            </p:nvSpPr>
            <p:spPr>
              <a:xfrm>
                <a:off x="5004419" y="1282136"/>
                <a:ext cx="220275" cy="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5660C-57BC-4F3D-ADB7-583329F1AB77}"/>
              </a:ext>
            </a:extLst>
          </p:cNvPr>
          <p:cNvGrpSpPr/>
          <p:nvPr/>
        </p:nvGrpSpPr>
        <p:grpSpPr>
          <a:xfrm>
            <a:off x="6906544" y="4278683"/>
            <a:ext cx="2681340" cy="2349129"/>
            <a:chOff x="6197344" y="1590828"/>
            <a:chExt cx="1563048" cy="13693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773DC-BF1D-45B7-85C6-069492FA82E8}"/>
                </a:ext>
              </a:extLst>
            </p:cNvPr>
            <p:cNvSpPr txBox="1"/>
            <p:nvPr/>
          </p:nvSpPr>
          <p:spPr>
            <a:xfrm>
              <a:off x="6755977" y="2762864"/>
              <a:ext cx="606867" cy="197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9" name="Picture 18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9735AB03-C946-4086-AB87-57BB1E6E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D05742-9F78-42F1-807E-CB9FFC887987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21" name="Picture 20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185411E4-CE8E-4A4D-B8C3-A95092465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5916AC-D252-4223-852C-84587484962B}"/>
                  </a:ext>
                </a:extLst>
              </p:cNvPr>
              <p:cNvSpPr/>
              <p:nvPr/>
            </p:nvSpPr>
            <p:spPr>
              <a:xfrm>
                <a:off x="5102458" y="4561368"/>
                <a:ext cx="220275" cy="15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D5483-8E69-4811-818F-A8EEB468F1DF}"/>
              </a:ext>
            </a:extLst>
          </p:cNvPr>
          <p:cNvGrpSpPr/>
          <p:nvPr/>
        </p:nvGrpSpPr>
        <p:grpSpPr>
          <a:xfrm>
            <a:off x="9930463" y="2884479"/>
            <a:ext cx="1918336" cy="2931376"/>
            <a:chOff x="9930463" y="2884479"/>
            <a:chExt cx="1918336" cy="2931376"/>
          </a:xfrm>
        </p:grpSpPr>
        <p:pic>
          <p:nvPicPr>
            <p:cNvPr id="26" name="Picture 25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9584F2DF-AC4C-481F-BA2F-FF520C00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0740" y="3204202"/>
              <a:ext cx="2557782" cy="19183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56547-6020-46C1-8A50-7F29590AAB9F}"/>
                </a:ext>
              </a:extLst>
            </p:cNvPr>
            <p:cNvSpPr txBox="1"/>
            <p:nvPr/>
          </p:nvSpPr>
          <p:spPr>
            <a:xfrm>
              <a:off x="10289434" y="5477301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lateriflora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1E2EC3F-A56B-4ED9-A160-420AF8D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9A511A7C-37C8-463C-B0E2-C73DC558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663680"/>
              </p:ext>
            </p:extLst>
          </p:nvPr>
        </p:nvGraphicFramePr>
        <p:xfrm>
          <a:off x="838200" y="3012598"/>
          <a:ext cx="5257799" cy="2199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4425">
                  <a:extLst>
                    <a:ext uri="{9D8B030D-6E8A-4147-A177-3AD203B41FA5}">
                      <a16:colId xmlns:a16="http://schemas.microsoft.com/office/drawing/2014/main" val="958593150"/>
                    </a:ext>
                  </a:extLst>
                </a:gridCol>
                <a:gridCol w="3793374">
                  <a:extLst>
                    <a:ext uri="{9D8B030D-6E8A-4147-A177-3AD203B41FA5}">
                      <a16:colId xmlns:a16="http://schemas.microsoft.com/office/drawing/2014/main" val="3815381740"/>
                    </a:ext>
                  </a:extLst>
                </a:gridCol>
              </a:tblGrid>
              <a:tr h="549870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Baicalein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Antitumor, hepatoprotective, &amp; more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45725"/>
                  </a:ext>
                </a:extLst>
              </a:tr>
              <a:tr h="54987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Wogonin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Anti-inflammatory, anxiolytic, &amp; more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2127"/>
                  </a:ext>
                </a:extLst>
              </a:tr>
              <a:tr h="54987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/>
                        <a:t>Oroxylin</a:t>
                      </a:r>
                      <a:r>
                        <a:rPr lang="en-US" sz="1800" dirty="0"/>
                        <a:t> A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Neuroprotective, &amp; anti-RSV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00548"/>
                  </a:ext>
                </a:extLst>
              </a:tr>
              <a:tr h="54987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Scutellarein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Anti-RSV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4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2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A2DC-109A-419F-B452-5D9FBCE4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8120" cy="1325563"/>
          </a:xfrm>
        </p:spPr>
        <p:txBody>
          <a:bodyPr/>
          <a:lstStyle/>
          <a:p>
            <a:r>
              <a:rPr lang="en-US" i="1" dirty="0"/>
              <a:t>Scutellaria baicalensis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81B-B225-4CE6-B58D-900CFECC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9884" cy="4351338"/>
          </a:xfrm>
        </p:spPr>
        <p:txBody>
          <a:bodyPr/>
          <a:lstStyle/>
          <a:p>
            <a:r>
              <a:rPr lang="en-US" dirty="0"/>
              <a:t>Most famous species </a:t>
            </a:r>
          </a:p>
          <a:p>
            <a:pPr lvl="1"/>
            <a:r>
              <a:rPr lang="en-US" dirty="0"/>
              <a:t>Used often in eastern medicine – Huang Qin</a:t>
            </a:r>
          </a:p>
          <a:p>
            <a:r>
              <a:rPr lang="en-US" dirty="0"/>
              <a:t>Unique flavonoid profiles observed</a:t>
            </a:r>
          </a:p>
          <a:p>
            <a:pPr lvl="1"/>
            <a:r>
              <a:rPr lang="en-US" dirty="0"/>
              <a:t>Some specific to roots, and some to shoots</a:t>
            </a:r>
          </a:p>
          <a:p>
            <a:r>
              <a:rPr lang="en-US" dirty="0"/>
              <a:t>Organ-specific biosynthetic pathway proposed by Zhao et al. (2019)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1D4AA2-C09E-486F-B545-A6E1347AE708}"/>
              </a:ext>
            </a:extLst>
          </p:cNvPr>
          <p:cNvGrpSpPr/>
          <p:nvPr/>
        </p:nvGrpSpPr>
        <p:grpSpPr>
          <a:xfrm>
            <a:off x="7223586" y="672046"/>
            <a:ext cx="4289903" cy="5513907"/>
            <a:chOff x="7248524" y="705590"/>
            <a:chExt cx="4289903" cy="5513907"/>
          </a:xfrm>
        </p:grpSpPr>
        <p:pic>
          <p:nvPicPr>
            <p:cNvPr id="5" name="Picture 4" descr="A picture containing water, sitting, table, basketball&#10;&#10;Description automatically generated">
              <a:extLst>
                <a:ext uri="{FF2B5EF4-FFF2-40B4-BE49-F238E27FC236}">
                  <a16:creationId xmlns:a16="http://schemas.microsoft.com/office/drawing/2014/main" id="{57FFF614-D00E-4480-AB31-E3D0092C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9507" y="3810121"/>
              <a:ext cx="2753572" cy="2065180"/>
            </a:xfrm>
            <a:prstGeom prst="rect">
              <a:avLst/>
            </a:prstGeom>
          </p:spPr>
        </p:pic>
        <p:pic>
          <p:nvPicPr>
            <p:cNvPr id="11" name="Picture 10" descr="A close up of a flower&#10;&#10;Description automatically generated">
              <a:extLst>
                <a:ext uri="{FF2B5EF4-FFF2-40B4-BE49-F238E27FC236}">
                  <a16:creationId xmlns:a16="http://schemas.microsoft.com/office/drawing/2014/main" id="{793C6855-D1F6-456C-8338-A160DAD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04328" y="1049787"/>
              <a:ext cx="2753571" cy="206517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B7D7C-BFFA-4162-B451-20C7C0DB7BFE}"/>
                </a:ext>
              </a:extLst>
            </p:cNvPr>
            <p:cNvGrpSpPr/>
            <p:nvPr/>
          </p:nvGrpSpPr>
          <p:grpSpPr>
            <a:xfrm>
              <a:off x="7334308" y="5378418"/>
              <a:ext cx="1768606" cy="832089"/>
              <a:chOff x="7331320" y="5660340"/>
              <a:chExt cx="1768606" cy="832089"/>
            </a:xfrm>
          </p:grpSpPr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C9E5FE-EB90-4BF3-81A7-949697772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642"/>
              <a:stretch/>
            </p:blipFill>
            <p:spPr>
              <a:xfrm>
                <a:off x="7331320" y="5660340"/>
                <a:ext cx="1232884" cy="8320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ED29B1-F8DD-4861-A668-20991CA656F1}"/>
                  </a:ext>
                </a:extLst>
              </p:cNvPr>
              <p:cNvSpPr txBox="1"/>
              <p:nvPr/>
            </p:nvSpPr>
            <p:spPr>
              <a:xfrm>
                <a:off x="8258798" y="6141866"/>
                <a:ext cx="841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Wogonin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140222-180E-417C-AE16-02ABBA2F7C17}"/>
                </a:ext>
              </a:extLst>
            </p:cNvPr>
            <p:cNvGrpSpPr/>
            <p:nvPr/>
          </p:nvGrpSpPr>
          <p:grpSpPr>
            <a:xfrm>
              <a:off x="7248524" y="4288737"/>
              <a:ext cx="1867715" cy="891473"/>
              <a:chOff x="7232211" y="4394864"/>
              <a:chExt cx="1867715" cy="891473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EDE25D-504E-4DD4-814C-388C78F8E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86"/>
              <a:stretch/>
            </p:blipFill>
            <p:spPr>
              <a:xfrm>
                <a:off x="7232211" y="4394864"/>
                <a:ext cx="1497950" cy="8914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02446B-7C94-43CC-8748-1F8E71BC5991}"/>
                  </a:ext>
                </a:extLst>
              </p:cNvPr>
              <p:cNvSpPr txBox="1"/>
              <p:nvPr/>
            </p:nvSpPr>
            <p:spPr>
              <a:xfrm>
                <a:off x="8261107" y="4924798"/>
                <a:ext cx="8388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Baicalein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B8F58D-8D44-44CF-A2F0-D3361471BE9B}"/>
                </a:ext>
              </a:extLst>
            </p:cNvPr>
            <p:cNvGrpSpPr/>
            <p:nvPr/>
          </p:nvGrpSpPr>
          <p:grpSpPr>
            <a:xfrm>
              <a:off x="9472654" y="1461195"/>
              <a:ext cx="2065773" cy="1182877"/>
              <a:chOff x="9833790" y="1592884"/>
              <a:chExt cx="2065773" cy="1182877"/>
            </a:xfrm>
          </p:grpSpPr>
          <p:pic>
            <p:nvPicPr>
              <p:cNvPr id="13" name="Picture 12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487D5FAE-4367-4127-8C6B-B9F5289AB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9"/>
              <a:stretch/>
            </p:blipFill>
            <p:spPr>
              <a:xfrm>
                <a:off x="9833790" y="1592884"/>
                <a:ext cx="1638507" cy="118287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142089-DE76-4597-8477-E70FC3D3B47A}"/>
                  </a:ext>
                </a:extLst>
              </p:cNvPr>
              <p:cNvSpPr txBox="1"/>
              <p:nvPr/>
            </p:nvSpPr>
            <p:spPr>
              <a:xfrm>
                <a:off x="10858381" y="240233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Scutellarein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DF3773-C569-4F14-B74A-0FE12C4440D3}"/>
                </a:ext>
              </a:extLst>
            </p:cNvPr>
            <p:cNvGrpSpPr/>
            <p:nvPr/>
          </p:nvGrpSpPr>
          <p:grpSpPr>
            <a:xfrm>
              <a:off x="9500432" y="705590"/>
              <a:ext cx="1774206" cy="945645"/>
              <a:chOff x="9913376" y="572457"/>
              <a:chExt cx="1774206" cy="945645"/>
            </a:xfrm>
          </p:grpSpPr>
          <p:pic>
            <p:nvPicPr>
              <p:cNvPr id="15" name="Picture 1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F8CABAB9-835E-4A7F-BBC3-933405FB1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38"/>
              <a:stretch/>
            </p:blipFill>
            <p:spPr>
              <a:xfrm>
                <a:off x="9913376" y="572457"/>
                <a:ext cx="1641560" cy="9456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89607-F8DA-4D56-BCAA-B754E3631A76}"/>
                  </a:ext>
                </a:extLst>
              </p:cNvPr>
              <p:cNvSpPr txBox="1"/>
              <p:nvPr/>
            </p:nvSpPr>
            <p:spPr>
              <a:xfrm>
                <a:off x="10858381" y="1127246"/>
                <a:ext cx="829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Apigenin</a:t>
                </a:r>
              </a:p>
            </p:txBody>
          </p:sp>
        </p:grp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1770030-A576-417D-9F71-42857E5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775E-1A47-498A-ABBC-F3A13C0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Scutellaria</a:t>
            </a:r>
            <a:r>
              <a:rPr lang="en-US" dirty="0"/>
              <a:t> contains &gt;470 species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F8C5-A1E8-459C-84AB-A4E12C39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Extent of flavonoid profile similarity is </a:t>
            </a:r>
            <a:r>
              <a:rPr lang="en-US" b="1" dirty="0"/>
              <a:t>largely unknown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DC6C-34D0-4932-912B-49835094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8" y="6311900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16CC1D-CD50-41C0-81A9-3FAC2FB34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4206"/>
              </p:ext>
            </p:extLst>
          </p:nvPr>
        </p:nvGraphicFramePr>
        <p:xfrm>
          <a:off x="838201" y="2562225"/>
          <a:ext cx="10515597" cy="387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524">
                  <a:extLst>
                    <a:ext uri="{9D8B030D-6E8A-4147-A177-3AD203B41FA5}">
                      <a16:colId xmlns:a16="http://schemas.microsoft.com/office/drawing/2014/main" val="8939205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7905715"/>
                    </a:ext>
                  </a:extLst>
                </a:gridCol>
                <a:gridCol w="5935345">
                  <a:extLst>
                    <a:ext uri="{9D8B030D-6E8A-4147-A177-3AD203B41FA5}">
                      <a16:colId xmlns:a16="http://schemas.microsoft.com/office/drawing/2014/main" val="290152535"/>
                    </a:ext>
                  </a:extLst>
                </a:gridCol>
                <a:gridCol w="1314448">
                  <a:extLst>
                    <a:ext uri="{9D8B030D-6E8A-4147-A177-3AD203B41FA5}">
                      <a16:colId xmlns:a16="http://schemas.microsoft.com/office/drawing/2014/main" val="505063690"/>
                    </a:ext>
                  </a:extLst>
                </a:gridCol>
              </a:tblGrid>
              <a:tr h="124989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A better understanding of flavonoid diversity in </a:t>
                      </a:r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Scutellaria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would: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1) Reveal interspecific differences in the underlying biosynthetic pathway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41729"/>
                  </a:ext>
                </a:extLst>
              </a:tr>
              <a:tr h="1249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2) Better characterize the evolutionary history of the biosynthetic pathway in the genus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950904"/>
                  </a:ext>
                </a:extLst>
              </a:tr>
              <a:tr h="1249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3) Help identify candidate species for biotechnology applications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40050"/>
                  </a:ext>
                </a:extLst>
              </a:tr>
            </a:tbl>
          </a:graphicData>
        </a:graphic>
      </p:graphicFrame>
      <p:pic>
        <p:nvPicPr>
          <p:cNvPr id="9" name="Graphic 8" descr="Chemicals">
            <a:extLst>
              <a:ext uri="{FF2B5EF4-FFF2-40B4-BE49-F238E27FC236}">
                <a16:creationId xmlns:a16="http://schemas.microsoft.com/office/drawing/2014/main" id="{534D5A6F-BCB6-4E53-896A-B3D7A4B2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500" y="2750362"/>
            <a:ext cx="914400" cy="914400"/>
          </a:xfrm>
          <a:prstGeom prst="rect">
            <a:avLst/>
          </a:prstGeom>
        </p:spPr>
      </p:pic>
      <p:pic>
        <p:nvPicPr>
          <p:cNvPr id="13" name="Graphic 12" descr="Microscope">
            <a:extLst>
              <a:ext uri="{FF2B5EF4-FFF2-40B4-BE49-F238E27FC236}">
                <a16:creationId xmlns:a16="http://schemas.microsoft.com/office/drawing/2014/main" id="{B124AE5E-A81A-4D79-8385-CF1E4790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00" y="5365817"/>
            <a:ext cx="914400" cy="914400"/>
          </a:xfrm>
          <a:prstGeom prst="rect">
            <a:avLst/>
          </a:prstGeom>
        </p:spPr>
      </p:pic>
      <p:pic>
        <p:nvPicPr>
          <p:cNvPr id="17" name="Graphic 16" descr="Branching diagram">
            <a:extLst>
              <a:ext uri="{FF2B5EF4-FFF2-40B4-BE49-F238E27FC236}">
                <a16:creationId xmlns:a16="http://schemas.microsoft.com/office/drawing/2014/main" id="{33036A2D-91B8-41DD-95FD-E7A254F15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6500" y="410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0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2F1A6-AF9E-4113-9DAF-DE831758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7A1B5D-1E14-4D47-A632-65E6B7526E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80434"/>
              </p:ext>
            </p:extLst>
          </p:nvPr>
        </p:nvGraphicFramePr>
        <p:xfrm>
          <a:off x="838200" y="1762298"/>
          <a:ext cx="10515600" cy="4414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5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BBCB-BB14-4659-8647-0E84C5DC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3399-E0B1-407D-B58C-58A48E72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/>
          <a:lstStyle/>
          <a:p>
            <a:r>
              <a:rPr lang="en-US" dirty="0"/>
              <a:t>Constructed from chloroplast genomes of 52 species of </a:t>
            </a:r>
            <a:r>
              <a:rPr lang="en-US" i="1" dirty="0"/>
              <a:t>Scutellaria</a:t>
            </a:r>
          </a:p>
          <a:p>
            <a:pPr lvl="1"/>
            <a:r>
              <a:rPr lang="en-US" dirty="0"/>
              <a:t>22 out of 38 species-groups represented</a:t>
            </a:r>
          </a:p>
          <a:p>
            <a:r>
              <a:rPr lang="en-US" dirty="0"/>
              <a:t>Separated into 6 clades for downstream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F49-9D9E-46D2-A1B1-5020CFA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32710-6CAA-40EC-8917-00CEC1CE6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11111" r="8656" b="7315"/>
          <a:stretch/>
        </p:blipFill>
        <p:spPr>
          <a:xfrm>
            <a:off x="7615067" y="67207"/>
            <a:ext cx="4098258" cy="67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0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analysis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C4D08A88-3A3B-4287-911F-1C4D6E4AC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2"/>
          <a:stretch/>
        </p:blipFill>
        <p:spPr>
          <a:xfrm>
            <a:off x="7960912" y="5336648"/>
            <a:ext cx="3203156" cy="13787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97910-801A-49AA-BAE8-861BB4C4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D1A4CC0-DDF6-4938-B869-1276EAEF2F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7"/>
          <a:stretch/>
        </p:blipFill>
        <p:spPr>
          <a:xfrm>
            <a:off x="8040497" y="142637"/>
            <a:ext cx="3086849" cy="529756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A3043-E304-4168-82AF-7E2343015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" r="57642"/>
          <a:stretch/>
        </p:blipFill>
        <p:spPr>
          <a:xfrm>
            <a:off x="5606579" y="142637"/>
            <a:ext cx="2433918" cy="5564626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DF1A5EB-B18C-4517-8138-41104C2D2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4" t="42253" r="840" b="41409"/>
          <a:stretch/>
        </p:blipFill>
        <p:spPr>
          <a:xfrm>
            <a:off x="11127346" y="2214015"/>
            <a:ext cx="749359" cy="142186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40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39 species selected for targeted profiling via HPLC</a:t>
            </a:r>
          </a:p>
          <a:p>
            <a:r>
              <a:rPr lang="en-US" dirty="0"/>
              <a:t>Order of species and flavonoids in heatmap determined by hierarchical clustering</a:t>
            </a:r>
          </a:p>
          <a:p>
            <a:r>
              <a:rPr lang="en-US" dirty="0"/>
              <a:t>Subset of species selected for organ-specific profiling</a:t>
            </a:r>
          </a:p>
        </p:txBody>
      </p:sp>
    </p:spTree>
    <p:extLst>
      <p:ext uri="{BB962C8B-B14F-4D97-AF65-F5344CB8AC3E}">
        <p14:creationId xmlns:p14="http://schemas.microsoft.com/office/powerpoint/2010/main" val="353118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E4FB-2BE9-4983-998D-95FA3848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7E6C8B8-458C-4655-9146-0A24033F5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98"/>
          <a:stretch/>
        </p:blipFill>
        <p:spPr>
          <a:xfrm>
            <a:off x="653160" y="395287"/>
            <a:ext cx="9468740" cy="5991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5333-3DAB-4F4D-9B43-F7344F55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DCEB8-456F-4DBA-A35F-21B15AB71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5" t="27875" b="28625"/>
          <a:stretch/>
        </p:blipFill>
        <p:spPr>
          <a:xfrm>
            <a:off x="10071100" y="1151447"/>
            <a:ext cx="1841500" cy="374761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DE0B84-9BA4-4B77-BA2E-FAF398FF4DDE}"/>
              </a:ext>
            </a:extLst>
          </p:cNvPr>
          <p:cNvSpPr/>
          <p:nvPr/>
        </p:nvSpPr>
        <p:spPr>
          <a:xfrm>
            <a:off x="1479371" y="5105400"/>
            <a:ext cx="182880" cy="182880"/>
          </a:xfrm>
          <a:prstGeom prst="ellipse">
            <a:avLst/>
          </a:prstGeom>
          <a:solidFill>
            <a:srgbClr val="9C8A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70A3DE-4A80-4906-8BB9-C2989DC9D63E}"/>
              </a:ext>
            </a:extLst>
          </p:cNvPr>
          <p:cNvSpPr/>
          <p:nvPr/>
        </p:nvSpPr>
        <p:spPr>
          <a:xfrm>
            <a:off x="2814459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429CAC-EB25-4A51-A85C-6E9B200380AC}"/>
              </a:ext>
            </a:extLst>
          </p:cNvPr>
          <p:cNvSpPr/>
          <p:nvPr/>
        </p:nvSpPr>
        <p:spPr>
          <a:xfrm>
            <a:off x="4149547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F7B21C-9EE9-4076-95AE-E9A9FBE0667C}"/>
              </a:ext>
            </a:extLst>
          </p:cNvPr>
          <p:cNvSpPr/>
          <p:nvPr/>
        </p:nvSpPr>
        <p:spPr>
          <a:xfrm>
            <a:off x="5484635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371340-046A-434B-8069-1C9B0BFECF91}"/>
              </a:ext>
            </a:extLst>
          </p:cNvPr>
          <p:cNvSpPr/>
          <p:nvPr/>
        </p:nvSpPr>
        <p:spPr>
          <a:xfrm>
            <a:off x="6819723" y="5105400"/>
            <a:ext cx="182880" cy="182880"/>
          </a:xfrm>
          <a:prstGeom prst="ellipse">
            <a:avLst/>
          </a:prstGeom>
          <a:solidFill>
            <a:srgbClr val="EB74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217844-B3B5-4274-8669-4BAF19E459A7}"/>
              </a:ext>
            </a:extLst>
          </p:cNvPr>
          <p:cNvSpPr/>
          <p:nvPr/>
        </p:nvSpPr>
        <p:spPr>
          <a:xfrm>
            <a:off x="7487267" y="5105400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4E3A04-1FDB-431B-938F-869A9C4100A8}"/>
              </a:ext>
            </a:extLst>
          </p:cNvPr>
          <p:cNvSpPr/>
          <p:nvPr/>
        </p:nvSpPr>
        <p:spPr>
          <a:xfrm>
            <a:off x="8154811" y="5105400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4FC80-A5E4-42F6-BFA5-1800D9BA32B1}"/>
              </a:ext>
            </a:extLst>
          </p:cNvPr>
          <p:cNvSpPr/>
          <p:nvPr/>
        </p:nvSpPr>
        <p:spPr>
          <a:xfrm>
            <a:off x="8822355" y="5105400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90D912-2F63-4782-9C92-88DD1D9E4CAE}"/>
              </a:ext>
            </a:extLst>
          </p:cNvPr>
          <p:cNvSpPr/>
          <p:nvPr/>
        </p:nvSpPr>
        <p:spPr>
          <a:xfrm>
            <a:off x="9489896" y="5105400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EB567E-7426-4A9D-916B-3EEAF56758F9}"/>
              </a:ext>
            </a:extLst>
          </p:cNvPr>
          <p:cNvSpPr/>
          <p:nvPr/>
        </p:nvSpPr>
        <p:spPr>
          <a:xfrm>
            <a:off x="2146915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2771B1-6214-4962-B16D-6E5625FB6126}"/>
              </a:ext>
            </a:extLst>
          </p:cNvPr>
          <p:cNvSpPr/>
          <p:nvPr/>
        </p:nvSpPr>
        <p:spPr>
          <a:xfrm>
            <a:off x="3482003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3CDE0D-FEDC-4A53-AD1E-D136B5F87F74}"/>
              </a:ext>
            </a:extLst>
          </p:cNvPr>
          <p:cNvSpPr/>
          <p:nvPr/>
        </p:nvSpPr>
        <p:spPr>
          <a:xfrm>
            <a:off x="4817091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759BB4D-D501-48D6-B692-02316AB396B0}"/>
              </a:ext>
            </a:extLst>
          </p:cNvPr>
          <p:cNvSpPr/>
          <p:nvPr/>
        </p:nvSpPr>
        <p:spPr>
          <a:xfrm>
            <a:off x="6152179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6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CBDB-22E0-4661-929C-22923D4A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9E0827-88F0-4DFD-AFB5-BF5EA3CE1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96" y="1825625"/>
            <a:ext cx="783240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6F9C6-F6AB-410B-8144-3FF63611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53D68B-A5D3-476F-A589-7E5CED46A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65"/>
          <a:stretch/>
        </p:blipFill>
        <p:spPr>
          <a:xfrm>
            <a:off x="676751" y="365125"/>
            <a:ext cx="9429146" cy="599122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880CF0-18B3-4F44-9BB9-CC93232AC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25" t="27875" b="28625"/>
          <a:stretch/>
        </p:blipFill>
        <p:spPr>
          <a:xfrm>
            <a:off x="10022681" y="1131112"/>
            <a:ext cx="1841500" cy="374761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1858762-9DB5-4F7F-ACCD-54A01652FB43}"/>
              </a:ext>
            </a:extLst>
          </p:cNvPr>
          <p:cNvSpPr/>
          <p:nvPr/>
        </p:nvSpPr>
        <p:spPr>
          <a:xfrm>
            <a:off x="1501775" y="5076825"/>
            <a:ext cx="182880" cy="182880"/>
          </a:xfrm>
          <a:prstGeom prst="ellipse">
            <a:avLst/>
          </a:prstGeom>
          <a:solidFill>
            <a:srgbClr val="9C8A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48B539-740B-4252-AEA0-274F4013C03D}"/>
              </a:ext>
            </a:extLst>
          </p:cNvPr>
          <p:cNvSpPr/>
          <p:nvPr/>
        </p:nvSpPr>
        <p:spPr>
          <a:xfrm>
            <a:off x="2836863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1206EB-8D34-4052-80F8-77E6843D9845}"/>
              </a:ext>
            </a:extLst>
          </p:cNvPr>
          <p:cNvSpPr/>
          <p:nvPr/>
        </p:nvSpPr>
        <p:spPr>
          <a:xfrm>
            <a:off x="4171951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AD662D-3483-4404-BA47-6B6CA2E97373}"/>
              </a:ext>
            </a:extLst>
          </p:cNvPr>
          <p:cNvSpPr/>
          <p:nvPr/>
        </p:nvSpPr>
        <p:spPr>
          <a:xfrm>
            <a:off x="5507039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F8881C-B72E-4A49-B006-B641E780D1D3}"/>
              </a:ext>
            </a:extLst>
          </p:cNvPr>
          <p:cNvSpPr/>
          <p:nvPr/>
        </p:nvSpPr>
        <p:spPr>
          <a:xfrm>
            <a:off x="6842127" y="5076825"/>
            <a:ext cx="182880" cy="182880"/>
          </a:xfrm>
          <a:prstGeom prst="ellipse">
            <a:avLst/>
          </a:prstGeom>
          <a:solidFill>
            <a:srgbClr val="EB74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494C29-AA13-4A8B-BB5B-E697BD716C55}"/>
              </a:ext>
            </a:extLst>
          </p:cNvPr>
          <p:cNvSpPr/>
          <p:nvPr/>
        </p:nvSpPr>
        <p:spPr>
          <a:xfrm>
            <a:off x="7509671" y="5076825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1A1C64-C57C-4868-A05B-36432C2360C3}"/>
              </a:ext>
            </a:extLst>
          </p:cNvPr>
          <p:cNvSpPr/>
          <p:nvPr/>
        </p:nvSpPr>
        <p:spPr>
          <a:xfrm>
            <a:off x="8177215" y="5076825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4DB779-843E-4D4C-8602-B4354880683F}"/>
              </a:ext>
            </a:extLst>
          </p:cNvPr>
          <p:cNvSpPr/>
          <p:nvPr/>
        </p:nvSpPr>
        <p:spPr>
          <a:xfrm>
            <a:off x="8844759" y="507682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3EDEC5-F02D-4CBA-91C9-C2FE58FE5F0C}"/>
              </a:ext>
            </a:extLst>
          </p:cNvPr>
          <p:cNvSpPr/>
          <p:nvPr/>
        </p:nvSpPr>
        <p:spPr>
          <a:xfrm>
            <a:off x="9512300" y="507682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834A9CB-DEED-4E02-AA92-6C2A37A73B7A}"/>
              </a:ext>
            </a:extLst>
          </p:cNvPr>
          <p:cNvSpPr/>
          <p:nvPr/>
        </p:nvSpPr>
        <p:spPr>
          <a:xfrm>
            <a:off x="2169319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DB6498-6912-4459-95B5-3E0D4C9D5ACD}"/>
              </a:ext>
            </a:extLst>
          </p:cNvPr>
          <p:cNvSpPr/>
          <p:nvPr/>
        </p:nvSpPr>
        <p:spPr>
          <a:xfrm>
            <a:off x="3504407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4CD558-2135-422C-9658-21FB9ED30981}"/>
              </a:ext>
            </a:extLst>
          </p:cNvPr>
          <p:cNvSpPr/>
          <p:nvPr/>
        </p:nvSpPr>
        <p:spPr>
          <a:xfrm>
            <a:off x="4839495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6DAED33-D604-43B2-BA4B-BF5136BC977F}"/>
              </a:ext>
            </a:extLst>
          </p:cNvPr>
          <p:cNvSpPr/>
          <p:nvPr/>
        </p:nvSpPr>
        <p:spPr>
          <a:xfrm>
            <a:off x="6174583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03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</TotalTime>
  <Words>590</Words>
  <Application>Microsoft Office PowerPoint</Application>
  <PresentationFormat>Widescreen</PresentationFormat>
  <Paragraphs>139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An analysis of phytochemical diversity in Scutellaria to identify species with medicinal potential</vt:lpstr>
      <vt:lpstr>Introduction to the Scutellaria genus</vt:lpstr>
      <vt:lpstr>Scutellaria baicalensis</vt:lpstr>
      <vt:lpstr>Scutellaria contains &gt;470 species</vt:lpstr>
      <vt:lpstr>Overview of method</vt:lpstr>
      <vt:lpstr>Phylogenetic tree</vt:lpstr>
      <vt:lpstr>Chemical analysis</vt:lpstr>
      <vt:lpstr>PowerPoint Presentation</vt:lpstr>
      <vt:lpstr>PowerPoint Presentation</vt:lpstr>
      <vt:lpstr>Proposed S. baicalensis biosynthetic pathway</vt:lpstr>
      <vt:lpstr>PowerPoint Presentation</vt:lpstr>
      <vt:lpstr>Discussion</vt:lpstr>
      <vt:lpstr>References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 </cp:lastModifiedBy>
  <cp:revision>47</cp:revision>
  <dcterms:created xsi:type="dcterms:W3CDTF">2020-07-15T20:01:48Z</dcterms:created>
  <dcterms:modified xsi:type="dcterms:W3CDTF">2020-07-16T06:34:02Z</dcterms:modified>
</cp:coreProperties>
</file>